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7" r:id="rId9"/>
    <p:sldId id="266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29C"/>
    <a:srgbClr val="DF0000"/>
    <a:srgbClr val="009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03"/>
  </p:normalViewPr>
  <p:slideViewPr>
    <p:cSldViewPr snapToGrid="0" snapToObjects="1">
      <p:cViewPr>
        <p:scale>
          <a:sx n="112" d="100"/>
          <a:sy n="112" d="100"/>
        </p:scale>
        <p:origin x="5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82CE39-621F-4E4B-AA02-36D389BAD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A4EBA8-98F3-2C4E-8108-A78AEBC96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18AC04-6DD1-F44E-A997-E62C40EA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2ADE4-08D0-664F-A398-7F980DB10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8C283E-11C4-2241-B646-5F3E845A4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7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A7C1F7-87F6-6443-929D-446E84510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F6A0782-7792-7E4B-A93F-9FB6CD697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0DD144-AC8B-B04B-81C4-8C920191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5DABFC-EB16-FA43-A56F-70E00FE1D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9B588A-0180-6E4B-839D-ADCAEEA9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4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43CC35-A0EA-1E45-8793-D48B469787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666B39-89DF-7F44-BB6A-7A462D44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F7C9CD-F13B-5F44-98DD-307CB5D3E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448172-0B99-524D-9C4C-800A2C56A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B861CE-6F31-7149-BDFE-A327150EF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41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D0EF5-D692-0C4E-A27B-BC49A9F79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59DB3A-2A04-0149-A1AA-AAC53F183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15C730-B3D2-EE45-A961-E79BAE37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0FC4C5-555D-364C-9FE9-756CA4339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4412C0-5543-5244-BEA4-93EEF1F57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21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BF2CAC-8517-EB44-B47B-B18149D37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343C1C-F31B-1543-9D06-4D22F7FDA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25894F-E4B5-EE4C-A508-3AF9AD538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0B6186-5A0E-8646-8B17-C2AED4793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D248AF-7019-6047-AF97-8CBCFFFB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30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F3D5D-E888-D84E-9A91-961763EAD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8F40BA-346D-D149-B275-0835B836B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5AEE4A-C918-2146-8AB5-48FA4AF9B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67E2E6A-3CB3-764A-89B0-7C8BA367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4CC89C-EA45-2640-A1B8-36491769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032BF8-95D2-5244-B5C0-3431ED0A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70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46283-0C65-0E4F-BC25-36A60E38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952909-16A8-264B-90CC-7F6F04638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9BB96E-67AA-E84F-8AAD-83EC80E75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A83303-A4EB-B24C-82F7-2D9BA911B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CCE79FC-C6AE-F14A-A9DE-2CAAB406A4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D5FB69A-5F89-0449-8DB7-9B6F1EC0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B3B550A-1F1A-3C41-B805-AC7F1B1EA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F9B6E8D-0F00-D646-9448-3D3E785B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85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DB1B37-98AD-E74C-9800-AE50AAC0A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BD70159-4076-774E-B1A5-64D47769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6887AF-C7DB-DC4C-BEA6-A10889B0C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412943-9AE2-8C49-A886-E1E832952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946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C4C259-96F9-FE49-B9A5-2F159F5C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B753057-86D2-A843-A8F0-646F7760E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56963D-D7A5-BF41-88AF-13B74D4B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16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BE2648-2EAF-C146-A9D7-0E72924F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38AD1A-77BA-E547-B14E-379872E61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017A04-4623-554E-8A67-0C63F98C5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CDA52E-AAF8-214B-BDBC-77DBDD4F3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1CDCFCA-3068-494A-91D6-AE72182A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AA7891-F85F-174B-9FBD-7F60DED8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FAB2C2-1375-D840-9FE2-AAC6B1B2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F5FA8AB-F653-ED47-A95A-8F7C810B6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CBEF8B-7E3F-5C4B-9C1A-58FC153EC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402ACB-3093-CB49-A908-B9472486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6F6FE6-4817-9949-8CE1-890784979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91F6B9-5908-6046-A90A-D9351CA00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54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94CFA46-EF6B-C144-B378-664095860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5C080F-9318-6A4D-8F07-BF342013B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ABCF68-A31C-8545-9300-74E5CB1102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E769-46C1-AC4C-A28B-940051DD35B2}" type="datetimeFigureOut">
              <a:rPr lang="fr-FR" smtClean="0"/>
              <a:t>07/09/2021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E2580D-42FA-2C40-AE9F-D9F256F1F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303DA0-4D83-EA47-9ECF-69FD0CF6B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95935-D1C1-634B-A239-87B9FF798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78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A166BF-9437-0544-BC09-CF0276CBC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9640" y="1122362"/>
            <a:ext cx="10332720" cy="2733541"/>
          </a:xfrm>
        </p:spPr>
        <p:txBody>
          <a:bodyPr>
            <a:normAutofit/>
          </a:bodyPr>
          <a:lstStyle/>
          <a:p>
            <a:r>
              <a:rPr lang="fr-CH" sz="3600" dirty="0"/>
              <a:t>La reprise d’une prothèse uni-</a:t>
            </a:r>
            <a:r>
              <a:rPr lang="fr-CH" sz="3600" dirty="0" err="1"/>
              <a:t>compartimentale</a:t>
            </a:r>
            <a:r>
              <a:rPr lang="fr-CH" sz="3600" dirty="0"/>
              <a:t> (PUC) par prothèse totale du genou (PTG) non cimentée : </a:t>
            </a:r>
            <a:br>
              <a:rPr lang="fr-CH" sz="3600" dirty="0"/>
            </a:br>
            <a:r>
              <a:rPr lang="fr-CH" sz="3600" dirty="0"/>
              <a:t>une solution alternative avantageuse</a:t>
            </a:r>
            <a:endParaRPr lang="fr-FR" sz="3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321C4C6-AB3F-D340-BD9E-4D7801042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15365"/>
            <a:ext cx="9144000" cy="1655762"/>
          </a:xfrm>
        </p:spPr>
        <p:txBody>
          <a:bodyPr/>
          <a:lstStyle/>
          <a:p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Dr </a:t>
            </a:r>
            <a:r>
              <a:rPr lang="fr-FR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Joufflineau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 Simon</a:t>
            </a:r>
          </a:p>
          <a:p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Dr Vallotton Jacques</a:t>
            </a:r>
          </a:p>
          <a:p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Clinique Bois-Cerf (Lausanne – Suisse)</a:t>
            </a:r>
          </a:p>
        </p:txBody>
      </p:sp>
      <p:pic>
        <p:nvPicPr>
          <p:cNvPr id="1026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B1650393-B736-2349-B9A5-0A00AC4D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60" y="-604791"/>
            <a:ext cx="3505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col | Hirslanden Clinique Bois-Cerf">
            <a:extLst>
              <a:ext uri="{FF2B5EF4-FFF2-40B4-BE49-F238E27FC236}">
                <a16:creationId xmlns:a16="http://schemas.microsoft.com/office/drawing/2014/main" id="{73903F6F-6CE9-9040-B43F-C0DD5FED6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3" y="-171403"/>
            <a:ext cx="2543393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06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990B2A-E906-1548-8D01-FA9B284DB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" y="842645"/>
            <a:ext cx="10515600" cy="4351338"/>
          </a:xfrm>
        </p:spPr>
        <p:txBody>
          <a:bodyPr>
            <a:normAutofit/>
          </a:bodyPr>
          <a:lstStyle/>
          <a:p>
            <a:r>
              <a:rPr lang="fr-CH" sz="2400" dirty="0" err="1">
                <a:latin typeface="+mj-lt"/>
              </a:rPr>
              <a:t>Lustig</a:t>
            </a:r>
            <a:r>
              <a:rPr lang="fr-CH" sz="2400" dirty="0">
                <a:latin typeface="+mj-lt"/>
              </a:rPr>
              <a:t> S, Batailler C, </a:t>
            </a:r>
            <a:r>
              <a:rPr lang="fr-CH" sz="2400" dirty="0" err="1">
                <a:latin typeface="+mj-lt"/>
              </a:rPr>
              <a:t>Servien</a:t>
            </a:r>
            <a:r>
              <a:rPr lang="fr-CH" sz="2400" dirty="0">
                <a:latin typeface="+mj-lt"/>
              </a:rPr>
              <a:t> E. Résultats à long terme des prothèses du genou. Bull. Acad. </a:t>
            </a:r>
            <a:r>
              <a:rPr lang="fr-CH" sz="2400" dirty="0" err="1">
                <a:latin typeface="+mj-lt"/>
              </a:rPr>
              <a:t>Natle</a:t>
            </a:r>
            <a:r>
              <a:rPr lang="fr-CH" sz="2400" dirty="0">
                <a:latin typeface="+mj-lt"/>
              </a:rPr>
              <a:t> Méd., séance du 12 juin 2018</a:t>
            </a:r>
          </a:p>
          <a:p>
            <a:r>
              <a:rPr lang="fr-CH" sz="2400" dirty="0">
                <a:latin typeface="+mj-lt"/>
              </a:rPr>
              <a:t>Laforest G, </a:t>
            </a:r>
            <a:r>
              <a:rPr lang="fr-CH" sz="2400" dirty="0" err="1">
                <a:latin typeface="+mj-lt"/>
              </a:rPr>
              <a:t>Kostretzis</a:t>
            </a:r>
            <a:r>
              <a:rPr lang="fr-CH" sz="2400" dirty="0">
                <a:latin typeface="+mj-lt"/>
              </a:rPr>
              <a:t> L, </a:t>
            </a:r>
            <a:r>
              <a:rPr lang="fr-CH" sz="2400" dirty="0" err="1">
                <a:latin typeface="+mj-lt"/>
              </a:rPr>
              <a:t>Kiss</a:t>
            </a:r>
            <a:r>
              <a:rPr lang="fr-CH" sz="2400" dirty="0">
                <a:latin typeface="+mj-lt"/>
              </a:rPr>
              <a:t> MO, </a:t>
            </a:r>
            <a:r>
              <a:rPr lang="fr-CH" sz="2400" dirty="0" err="1">
                <a:latin typeface="+mj-lt"/>
              </a:rPr>
              <a:t>Vendittoli</a:t>
            </a:r>
            <a:r>
              <a:rPr lang="fr-CH" sz="2400" dirty="0">
                <a:latin typeface="+mj-lt"/>
              </a:rPr>
              <a:t> PA. </a:t>
            </a:r>
            <a:r>
              <a:rPr lang="fr-CH" sz="2400" dirty="0" err="1">
                <a:latin typeface="+mj-lt"/>
              </a:rPr>
              <a:t>Restricted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kinematic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alignment</a:t>
            </a:r>
            <a:r>
              <a:rPr lang="fr-CH" sz="2400" dirty="0">
                <a:latin typeface="+mj-lt"/>
              </a:rPr>
              <a:t> leads to </a:t>
            </a:r>
            <a:r>
              <a:rPr lang="fr-CH" sz="2400" dirty="0" err="1">
                <a:latin typeface="+mj-lt"/>
              </a:rPr>
              <a:t>uncompromised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osseointegration</a:t>
            </a:r>
            <a:r>
              <a:rPr lang="fr-CH" sz="2400" dirty="0">
                <a:latin typeface="+mj-lt"/>
              </a:rPr>
              <a:t> of </a:t>
            </a:r>
            <a:r>
              <a:rPr lang="fr-CH" sz="2400" dirty="0" err="1">
                <a:latin typeface="+mj-lt"/>
              </a:rPr>
              <a:t>cementless</a:t>
            </a:r>
            <a:r>
              <a:rPr lang="fr-CH" sz="2400" dirty="0">
                <a:latin typeface="+mj-lt"/>
              </a:rPr>
              <a:t> total </a:t>
            </a:r>
            <a:r>
              <a:rPr lang="fr-CH" sz="2400" dirty="0" err="1">
                <a:latin typeface="+mj-lt"/>
              </a:rPr>
              <a:t>knee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arthroplasty</a:t>
            </a:r>
            <a:r>
              <a:rPr lang="fr-CH" sz="2400" dirty="0">
                <a:latin typeface="+mj-lt"/>
              </a:rPr>
              <a:t>. </a:t>
            </a:r>
            <a:r>
              <a:rPr lang="fr-CH" sz="2400" dirty="0" err="1">
                <a:latin typeface="+mj-lt"/>
              </a:rPr>
              <a:t>Knee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Surg</a:t>
            </a:r>
            <a:r>
              <a:rPr lang="fr-CH" sz="2400" dirty="0">
                <a:latin typeface="+mj-lt"/>
              </a:rPr>
              <a:t> Sports </a:t>
            </a:r>
            <a:r>
              <a:rPr lang="fr-CH" sz="2400" dirty="0" err="1">
                <a:latin typeface="+mj-lt"/>
              </a:rPr>
              <a:t>Traumatol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Arthrosc</a:t>
            </a:r>
            <a:r>
              <a:rPr lang="fr-CH" sz="2400" dirty="0">
                <a:latin typeface="+mj-lt"/>
              </a:rPr>
              <a:t>. 2021 Jan 16. </a:t>
            </a:r>
            <a:r>
              <a:rPr lang="fr-CH" sz="2400" dirty="0" err="1">
                <a:latin typeface="+mj-lt"/>
              </a:rPr>
              <a:t>doi</a:t>
            </a:r>
            <a:r>
              <a:rPr lang="fr-CH" sz="2400" dirty="0">
                <a:latin typeface="+mj-lt"/>
              </a:rPr>
              <a:t>: 10.1007/s00167-020-06427-1. </a:t>
            </a:r>
            <a:r>
              <a:rPr lang="fr-CH" sz="2400" dirty="0" err="1">
                <a:latin typeface="+mj-lt"/>
              </a:rPr>
              <a:t>Epub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ahead</a:t>
            </a:r>
            <a:r>
              <a:rPr lang="fr-CH" sz="2400" dirty="0">
                <a:latin typeface="+mj-lt"/>
              </a:rPr>
              <a:t> of </a:t>
            </a:r>
            <a:r>
              <a:rPr lang="fr-CH" sz="2400" dirty="0" err="1">
                <a:latin typeface="+mj-lt"/>
              </a:rPr>
              <a:t>print</a:t>
            </a:r>
            <a:r>
              <a:rPr lang="fr-CH" sz="2400" dirty="0">
                <a:latin typeface="+mj-lt"/>
              </a:rPr>
              <a:t>. Erratum in: </a:t>
            </a:r>
            <a:r>
              <a:rPr lang="fr-CH" sz="2400" dirty="0" err="1">
                <a:latin typeface="+mj-lt"/>
              </a:rPr>
              <a:t>Knee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Surg</a:t>
            </a:r>
            <a:r>
              <a:rPr lang="fr-CH" sz="2400" dirty="0">
                <a:latin typeface="+mj-lt"/>
              </a:rPr>
              <a:t> Sports </a:t>
            </a:r>
            <a:r>
              <a:rPr lang="fr-CH" sz="2400" dirty="0" err="1">
                <a:latin typeface="+mj-lt"/>
              </a:rPr>
              <a:t>Traumatol</a:t>
            </a:r>
            <a:r>
              <a:rPr lang="fr-CH" sz="2400" dirty="0">
                <a:latin typeface="+mj-lt"/>
              </a:rPr>
              <a:t> </a:t>
            </a:r>
            <a:r>
              <a:rPr lang="fr-CH" sz="2400" dirty="0" err="1">
                <a:latin typeface="+mj-lt"/>
              </a:rPr>
              <a:t>Arthrosc</a:t>
            </a:r>
            <a:r>
              <a:rPr lang="fr-CH" sz="2400" dirty="0">
                <a:latin typeface="+mj-lt"/>
              </a:rPr>
              <a:t>. 2021 </a:t>
            </a:r>
            <a:r>
              <a:rPr lang="fr-CH" sz="2400" dirty="0" err="1">
                <a:latin typeface="+mj-lt"/>
              </a:rPr>
              <a:t>Feb</a:t>
            </a:r>
            <a:r>
              <a:rPr lang="fr-CH" sz="2400" dirty="0">
                <a:latin typeface="+mj-lt"/>
              </a:rPr>
              <a:t> 22;: PMID: 33452903.</a:t>
            </a:r>
          </a:p>
          <a:p>
            <a:pPr marL="0" indent="0">
              <a:buNone/>
            </a:pPr>
            <a:r>
              <a:rPr lang="fr-CH" sz="2400" dirty="0">
                <a:latin typeface="+mj-lt"/>
              </a:rPr>
              <a:t> </a:t>
            </a:r>
          </a:p>
          <a:p>
            <a:endParaRPr lang="fr-FR" sz="2400" dirty="0">
              <a:latin typeface="+mj-lt"/>
            </a:endParaRPr>
          </a:p>
        </p:txBody>
      </p:sp>
      <p:pic>
        <p:nvPicPr>
          <p:cNvPr id="4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EDD46EF4-914A-F54A-822C-6B7F6F367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dicol | Hirslanden Clinique Bois-Cerf">
            <a:extLst>
              <a:ext uri="{FF2B5EF4-FFF2-40B4-BE49-F238E27FC236}">
                <a16:creationId xmlns:a16="http://schemas.microsoft.com/office/drawing/2014/main" id="{DFDB5D54-4635-8449-A967-6A0E0328A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173430B-99C6-1840-A521-9DCADF5933C9}"/>
              </a:ext>
            </a:extLst>
          </p:cNvPr>
          <p:cNvSpPr txBox="1">
            <a:spLocks/>
          </p:cNvSpPr>
          <p:nvPr/>
        </p:nvSpPr>
        <p:spPr>
          <a:xfrm>
            <a:off x="175260" y="166052"/>
            <a:ext cx="10515600" cy="514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7629C"/>
                </a:solidFill>
              </a:rPr>
              <a:t>Bibliographie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4655AEB-FC66-BD4F-933E-C4D418C3BEAC}"/>
              </a:ext>
            </a:extLst>
          </p:cNvPr>
          <p:cNvCxnSpPr>
            <a:cxnSpLocks/>
          </p:cNvCxnSpPr>
          <p:nvPr/>
        </p:nvCxnSpPr>
        <p:spPr>
          <a:xfrm>
            <a:off x="300990" y="681037"/>
            <a:ext cx="11563350" cy="0"/>
          </a:xfrm>
          <a:prstGeom prst="line">
            <a:avLst/>
          </a:prstGeom>
          <a:ln>
            <a:solidFill>
              <a:srgbClr val="D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767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B7541-EDAB-AD44-A3C9-104FBAA9C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" y="166052"/>
            <a:ext cx="10515600" cy="514985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27629C"/>
                </a:solidFill>
              </a:rPr>
              <a:t>Matériel et méthode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7E4159-0202-6F4B-82B5-0A2FFE109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" y="870426"/>
            <a:ext cx="11563350" cy="5117148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Cohorte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lvl="1"/>
            <a:r>
              <a:rPr lang="fr-FR" dirty="0">
                <a:latin typeface="+mj-lt"/>
              </a:rPr>
              <a:t>21 patients, 60%F / 40%H, âge moyen 77 ans </a:t>
            </a:r>
            <a:endParaRPr lang="fr-FR" dirty="0">
              <a:latin typeface="+mj-lt"/>
              <a:cs typeface="Calibri Light" panose="020F0302020204030204" pitchFamily="34" charset="0"/>
            </a:endParaRPr>
          </a:p>
          <a:p>
            <a:r>
              <a:rPr lang="fr-FR" dirty="0">
                <a:latin typeface="+mj-lt"/>
                <a:cs typeface="Calibri Light" panose="020F0302020204030204" pitchFamily="34" charset="0"/>
              </a:rPr>
              <a:t>21 cas de reprises consécutives de PUC 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par PTG entre 2007 et 2020, toutes causes et techniques confondues (cimentée, non cimentée)</a:t>
            </a:r>
          </a:p>
          <a:p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2/3 des PUC primaires faites par JV</a:t>
            </a:r>
          </a:p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Indications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pPr lvl="1"/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Descellement aseptique</a:t>
            </a:r>
          </a:p>
          <a:p>
            <a:pPr lvl="1"/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Progression de l’arthrose</a:t>
            </a:r>
          </a:p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Critères d’inclusion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pPr lvl="1"/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Stabilité ligamentaire</a:t>
            </a:r>
          </a:p>
          <a:p>
            <a:pPr lvl="1"/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Absence de </a:t>
            </a:r>
            <a:r>
              <a:rPr lang="fr-FR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défect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 osseux majeur</a:t>
            </a:r>
          </a:p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Critères d’exclusion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: cas septique</a:t>
            </a:r>
          </a:p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Chirurgien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: JV</a:t>
            </a:r>
          </a:p>
          <a:p>
            <a:pPr marL="0" indent="0">
              <a:buNone/>
            </a:pPr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D48001C-6C89-7B44-9ACD-DD5D9178C10B}"/>
              </a:ext>
            </a:extLst>
          </p:cNvPr>
          <p:cNvCxnSpPr>
            <a:cxnSpLocks/>
          </p:cNvCxnSpPr>
          <p:nvPr/>
        </p:nvCxnSpPr>
        <p:spPr>
          <a:xfrm>
            <a:off x="300990" y="681037"/>
            <a:ext cx="11563350" cy="0"/>
          </a:xfrm>
          <a:prstGeom prst="line">
            <a:avLst/>
          </a:prstGeom>
          <a:ln>
            <a:solidFill>
              <a:srgbClr val="D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D9E90937-83BF-504A-AF06-375FD34FF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edicol | Hirslanden Clinique Bois-Cerf">
            <a:extLst>
              <a:ext uri="{FF2B5EF4-FFF2-40B4-BE49-F238E27FC236}">
                <a16:creationId xmlns:a16="http://schemas.microsoft.com/office/drawing/2014/main" id="{EC13DD85-AD14-C348-A4B2-71B787481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38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F0C378-0EE1-E648-8721-B2093D4EB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" y="865504"/>
            <a:ext cx="11563350" cy="4540885"/>
          </a:xfrm>
        </p:spPr>
        <p:txBody>
          <a:bodyPr>
            <a:normAutofit lnSpcReduction="10000"/>
          </a:bodyPr>
          <a:lstStyle/>
          <a:p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Révision par prothèse ultra congruente à plateau mobile sans augment (</a:t>
            </a:r>
            <a:r>
              <a:rPr lang="fr-FR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Rocc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Biomet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, Score 2 Amplitude)</a:t>
            </a:r>
          </a:p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Suivi Radio-clinique: 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3 mois et 1 an</a:t>
            </a:r>
            <a:endParaRPr lang="fr-FR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Technique chirurgicale:</a:t>
            </a:r>
          </a:p>
          <a:p>
            <a:pPr lvl="1">
              <a:buFont typeface="Arial Unicode MS" panose="020B0604020202020204" pitchFamily="34" charset="-128"/>
              <a:buChar char="→"/>
            </a:pPr>
            <a:r>
              <a:rPr lang="fr-FR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Ablation de la PUC</a:t>
            </a:r>
          </a:p>
          <a:p>
            <a:pPr lvl="1">
              <a:buFont typeface="Arial Unicode MS" panose="020B0604020202020204" pitchFamily="34" charset="-128"/>
              <a:buChar char="→"/>
            </a:pPr>
            <a:r>
              <a:rPr lang="fr-FR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Recoupe tibiale basée sur le plateau « sain »</a:t>
            </a:r>
          </a:p>
          <a:p>
            <a:pPr lvl="1">
              <a:buFont typeface="Arial Unicode MS" panose="020B0604020202020204" pitchFamily="34" charset="-128"/>
              <a:buChar char="→"/>
            </a:pPr>
            <a:r>
              <a:rPr lang="fr-FR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Utilisation de la coupe tibiale comme autogreffe </a:t>
            </a:r>
          </a:p>
          <a:p>
            <a:pPr lvl="1">
              <a:buFont typeface="Arial Unicode MS" panose="020B0604020202020204" pitchFamily="34" charset="-128"/>
              <a:buChar char="→"/>
            </a:pPr>
            <a:r>
              <a:rPr lang="fr-FR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Alignement cinématique des implants tibiaux et fémoraux</a:t>
            </a:r>
          </a:p>
          <a:p>
            <a:pPr lvl="1">
              <a:buFont typeface="Arial Unicode MS" panose="020B0604020202020204" pitchFamily="34" charset="-128"/>
              <a:buChar char="→"/>
            </a:pPr>
            <a:r>
              <a:rPr lang="fr-FR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Adjonction d’une tige tibiale dans 14 % des cas</a:t>
            </a:r>
          </a:p>
          <a:p>
            <a:pPr lvl="1">
              <a:buFont typeface="Arial Unicode MS" panose="020B0604020202020204" pitchFamily="34" charset="-128"/>
              <a:buChar char="→"/>
            </a:pPr>
            <a:r>
              <a:rPr lang="fr-FR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Cimentage du plateau dans 18% des cas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AAF6E7D-BC7B-314A-918E-69D84A0F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" y="166052"/>
            <a:ext cx="10515600" cy="514985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27629C"/>
                </a:solidFill>
              </a:rPr>
              <a:t>Matériel et méthode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4AEB2FB-2387-3F48-A15C-A80F4C9C5286}"/>
              </a:ext>
            </a:extLst>
          </p:cNvPr>
          <p:cNvCxnSpPr>
            <a:cxnSpLocks/>
          </p:cNvCxnSpPr>
          <p:nvPr/>
        </p:nvCxnSpPr>
        <p:spPr>
          <a:xfrm>
            <a:off x="300990" y="681037"/>
            <a:ext cx="11563350" cy="0"/>
          </a:xfrm>
          <a:prstGeom prst="line">
            <a:avLst/>
          </a:prstGeom>
          <a:ln>
            <a:solidFill>
              <a:srgbClr val="D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DC8DFBD2-1A2F-D440-9DF9-76DF4E29D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Medicol | Hirslanden Clinique Bois-Cerf">
            <a:extLst>
              <a:ext uri="{FF2B5EF4-FFF2-40B4-BE49-F238E27FC236}">
                <a16:creationId xmlns:a16="http://schemas.microsoft.com/office/drawing/2014/main" id="{A2CBC468-599D-0542-B07D-8C2F5C596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11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flou, lumière&#10;&#10;Description générée automatiquement">
            <a:extLst>
              <a:ext uri="{FF2B5EF4-FFF2-40B4-BE49-F238E27FC236}">
                <a16:creationId xmlns:a16="http://schemas.microsoft.com/office/drawing/2014/main" id="{F5535868-1A7B-B843-88E5-B01945E8D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403" r="7972"/>
          <a:stretch/>
        </p:blipFill>
        <p:spPr>
          <a:xfrm>
            <a:off x="352425" y="1338322"/>
            <a:ext cx="2554995" cy="4351338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F4A40BD-B2FE-7241-AF2A-05271D06167C}"/>
              </a:ext>
            </a:extLst>
          </p:cNvPr>
          <p:cNvSpPr txBox="1"/>
          <p:nvPr/>
        </p:nvSpPr>
        <p:spPr>
          <a:xfrm>
            <a:off x="1021080" y="455944"/>
            <a:ext cx="391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27629C"/>
                </a:solidFill>
                <a:latin typeface="+mj-lt"/>
              </a:rPr>
              <a:t>2012 – </a:t>
            </a:r>
            <a:r>
              <a:rPr lang="fr-FR" sz="2400" dirty="0">
                <a:latin typeface="+mj-lt"/>
              </a:rPr>
              <a:t>PUC interne primaire</a:t>
            </a:r>
          </a:p>
        </p:txBody>
      </p:sp>
      <p:pic>
        <p:nvPicPr>
          <p:cNvPr id="8" name="Image 7" descr="Une image contenant intérieur, personne, portant, fleur&#10;&#10;Description générée automatiquement">
            <a:extLst>
              <a:ext uri="{FF2B5EF4-FFF2-40B4-BE49-F238E27FC236}">
                <a16:creationId xmlns:a16="http://schemas.microsoft.com/office/drawing/2014/main" id="{301EB6D6-9C6D-9B48-979B-0A6D57915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14" r="7439"/>
          <a:stretch/>
        </p:blipFill>
        <p:spPr>
          <a:xfrm>
            <a:off x="6369929" y="1338322"/>
            <a:ext cx="2914651" cy="43513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F574462-C370-B04B-8A33-3F34DD85F650}"/>
              </a:ext>
            </a:extLst>
          </p:cNvPr>
          <p:cNvSpPr txBox="1"/>
          <p:nvPr/>
        </p:nvSpPr>
        <p:spPr>
          <a:xfrm>
            <a:off x="7532183" y="455944"/>
            <a:ext cx="3627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27629C"/>
                </a:solidFill>
                <a:latin typeface="+mj-lt"/>
              </a:rPr>
              <a:t>2015 – </a:t>
            </a:r>
            <a:r>
              <a:rPr lang="fr-FR" sz="2400" dirty="0">
                <a:latin typeface="+mj-lt"/>
              </a:rPr>
              <a:t>Progression arthrose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E11B5E-802F-4B4E-AB0E-6E19CAE077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6" r="10726"/>
          <a:stretch/>
        </p:blipFill>
        <p:spPr>
          <a:xfrm>
            <a:off x="3050309" y="1338322"/>
            <a:ext cx="2554996" cy="435133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0B29DBA-7580-FA4F-9BBE-94550964F0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63" r="7307"/>
          <a:stretch/>
        </p:blipFill>
        <p:spPr>
          <a:xfrm>
            <a:off x="9427469" y="1338322"/>
            <a:ext cx="2687437" cy="4351339"/>
          </a:xfrm>
          <a:prstGeom prst="rect">
            <a:avLst/>
          </a:prstGeom>
        </p:spPr>
      </p:pic>
      <p:pic>
        <p:nvPicPr>
          <p:cNvPr id="16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C4307A06-8DBC-7443-866E-AE61D1656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Medicol | Hirslanden Clinique Bois-Cerf">
            <a:extLst>
              <a:ext uri="{FF2B5EF4-FFF2-40B4-BE49-F238E27FC236}">
                <a16:creationId xmlns:a16="http://schemas.microsoft.com/office/drawing/2014/main" id="{45EE6DCB-4322-864F-A51A-DB92082B2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989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intérieur, noir, blanc, flou&#10;&#10;Description générée automatiquement">
            <a:extLst>
              <a:ext uri="{FF2B5EF4-FFF2-40B4-BE49-F238E27FC236}">
                <a16:creationId xmlns:a16="http://schemas.microsoft.com/office/drawing/2014/main" id="{35C06DEC-C8E6-D04D-9407-6C3B4839B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8225" y="1249363"/>
            <a:ext cx="3292159" cy="4926729"/>
          </a:xfrm>
        </p:spPr>
      </p:pic>
      <p:pic>
        <p:nvPicPr>
          <p:cNvPr id="7" name="Image 6" descr="Une image contenant sombre, flou&#10;&#10;Description générée automatiquement">
            <a:extLst>
              <a:ext uri="{FF2B5EF4-FFF2-40B4-BE49-F238E27FC236}">
                <a16:creationId xmlns:a16="http://schemas.microsoft.com/office/drawing/2014/main" id="{30314076-2C4D-5445-99D4-D659EEF5A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60793"/>
            <a:ext cx="3060700" cy="49276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90919-7820-D74D-A424-208C343AB559}"/>
              </a:ext>
            </a:extLst>
          </p:cNvPr>
          <p:cNvSpPr txBox="1"/>
          <p:nvPr/>
        </p:nvSpPr>
        <p:spPr>
          <a:xfrm>
            <a:off x="988535" y="214313"/>
            <a:ext cx="1077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27629C"/>
                </a:solidFill>
                <a:latin typeface="+mj-lt"/>
              </a:rPr>
              <a:t>2015 – </a:t>
            </a:r>
            <a:r>
              <a:rPr lang="fr-FR" sz="2400" dirty="0">
                <a:latin typeface="+mj-lt"/>
              </a:rPr>
              <a:t>Reprise de la PUC interne par une PTG non cimentée avec tige tibiale et autogreffe du plateau tibial interne</a:t>
            </a:r>
          </a:p>
        </p:txBody>
      </p:sp>
      <p:pic>
        <p:nvPicPr>
          <p:cNvPr id="9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6A0CE261-F5DD-5F4C-89CA-28388A0D1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edicol | Hirslanden Clinique Bois-Cerf">
            <a:extLst>
              <a:ext uri="{FF2B5EF4-FFF2-40B4-BE49-F238E27FC236}">
                <a16:creationId xmlns:a16="http://schemas.microsoft.com/office/drawing/2014/main" id="{4D3CF6E0-0CA1-3347-B85E-A3FC2E884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98B57F3-00A2-624E-A4C1-156F7808D71E}"/>
              </a:ext>
            </a:extLst>
          </p:cNvPr>
          <p:cNvCxnSpPr/>
          <p:nvPr/>
        </p:nvCxnSpPr>
        <p:spPr>
          <a:xfrm flipH="1">
            <a:off x="8070108" y="2972469"/>
            <a:ext cx="2034540" cy="948690"/>
          </a:xfrm>
          <a:prstGeom prst="straightConnector1">
            <a:avLst/>
          </a:prstGeom>
          <a:ln w="19050">
            <a:solidFill>
              <a:srgbClr val="D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90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noir, flou, sombre, fermer&#10;&#10;Description générée automatiquement">
            <a:extLst>
              <a:ext uri="{FF2B5EF4-FFF2-40B4-BE49-F238E27FC236}">
                <a16:creationId xmlns:a16="http://schemas.microsoft.com/office/drawing/2014/main" id="{6F919C45-E1DC-8B4A-8034-5CBC5A314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813" y="1430307"/>
            <a:ext cx="3445514" cy="4351338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95561B2-534D-564D-A5C0-11D1378D49B8}"/>
              </a:ext>
            </a:extLst>
          </p:cNvPr>
          <p:cNvSpPr txBox="1"/>
          <p:nvPr/>
        </p:nvSpPr>
        <p:spPr>
          <a:xfrm>
            <a:off x="838200" y="342900"/>
            <a:ext cx="4396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27629C"/>
                </a:solidFill>
                <a:latin typeface="+mj-lt"/>
              </a:rPr>
              <a:t>2016 - </a:t>
            </a:r>
            <a:r>
              <a:rPr lang="fr-FR" sz="2400" dirty="0">
                <a:latin typeface="+mj-lt"/>
              </a:rPr>
              <a:t>Intégration de l’autogreffe du plateau tibial interne</a:t>
            </a:r>
          </a:p>
        </p:txBody>
      </p:sp>
      <p:pic>
        <p:nvPicPr>
          <p:cNvPr id="8" name="Image 7" descr="Une image contenant noir, sombre, fermer, flou&#10;&#10;Description générée automatiquement">
            <a:extLst>
              <a:ext uri="{FF2B5EF4-FFF2-40B4-BE49-F238E27FC236}">
                <a16:creationId xmlns:a16="http://schemas.microsoft.com/office/drawing/2014/main" id="{0101E65C-7BC8-BA4F-A0BB-2F8DFC3D0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794" y="1430307"/>
            <a:ext cx="3305024" cy="435133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D6EBC95-BCC0-C547-902C-C9B5ADC6FB95}"/>
              </a:ext>
            </a:extLst>
          </p:cNvPr>
          <p:cNvSpPr txBox="1"/>
          <p:nvPr/>
        </p:nvSpPr>
        <p:spPr>
          <a:xfrm>
            <a:off x="6495566" y="342900"/>
            <a:ext cx="406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27629C"/>
                </a:solidFill>
                <a:latin typeface="+mj-lt"/>
              </a:rPr>
              <a:t>2018 – </a:t>
            </a:r>
            <a:r>
              <a:rPr lang="fr-FR" sz="2400" dirty="0">
                <a:latin typeface="+mj-lt"/>
              </a:rPr>
              <a:t>Autogreffe complètement intégrée </a:t>
            </a:r>
          </a:p>
        </p:txBody>
      </p:sp>
      <p:pic>
        <p:nvPicPr>
          <p:cNvPr id="10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ADC19B06-AD75-5643-9D00-DBBF8CB96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Medicol | Hirslanden Clinique Bois-Cerf">
            <a:extLst>
              <a:ext uri="{FF2B5EF4-FFF2-40B4-BE49-F238E27FC236}">
                <a16:creationId xmlns:a16="http://schemas.microsoft.com/office/drawing/2014/main" id="{FDD1911B-ED2F-7F46-AB57-1B0DF3CFA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9055899-D0A1-5447-A174-9807A24AB8AD}"/>
              </a:ext>
            </a:extLst>
          </p:cNvPr>
          <p:cNvCxnSpPr/>
          <p:nvPr/>
        </p:nvCxnSpPr>
        <p:spPr>
          <a:xfrm flipH="1">
            <a:off x="3730627" y="2703006"/>
            <a:ext cx="2034540" cy="948690"/>
          </a:xfrm>
          <a:prstGeom prst="straightConnector1">
            <a:avLst/>
          </a:prstGeom>
          <a:ln w="19050">
            <a:solidFill>
              <a:srgbClr val="D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B0BD744-D316-8340-8DD1-84384CF29080}"/>
              </a:ext>
            </a:extLst>
          </p:cNvPr>
          <p:cNvCxnSpPr/>
          <p:nvPr/>
        </p:nvCxnSpPr>
        <p:spPr>
          <a:xfrm flipH="1">
            <a:off x="9287195" y="2562417"/>
            <a:ext cx="2034540" cy="948690"/>
          </a:xfrm>
          <a:prstGeom prst="straightConnector1">
            <a:avLst/>
          </a:prstGeom>
          <a:ln w="19050">
            <a:solidFill>
              <a:srgbClr val="D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982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EB27C8-8974-4342-BD20-F7176A8E0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" y="865505"/>
            <a:ext cx="11563350" cy="4351338"/>
          </a:xfrm>
        </p:spPr>
        <p:txBody>
          <a:bodyPr/>
          <a:lstStyle/>
          <a:p>
            <a:r>
              <a:rPr lang="fr-FR" dirty="0">
                <a:latin typeface="+mj-lt"/>
              </a:rPr>
              <a:t>Temps moyen avant la reprise: 5 ans (écart 0-3ans, 3-6ans, &gt;6ans)</a:t>
            </a:r>
          </a:p>
          <a:p>
            <a:r>
              <a:rPr lang="fr-FR" dirty="0">
                <a:latin typeface="+mj-lt"/>
              </a:rPr>
              <a:t>Taille moyenne du poly de révision 12 mm (écart)</a:t>
            </a:r>
          </a:p>
          <a:p>
            <a:r>
              <a:rPr lang="fr-FR" dirty="0">
                <a:latin typeface="+mj-lt"/>
              </a:rPr>
              <a:t>Survie PTG 100% avec recul moyen de 5 ans</a:t>
            </a:r>
          </a:p>
          <a:p>
            <a:r>
              <a:rPr lang="fr-FR" dirty="0">
                <a:latin typeface="+mj-lt"/>
              </a:rPr>
              <a:t>Scores fonctionnels élevés comparables à ceux des PTG primaires </a:t>
            </a:r>
          </a:p>
          <a:p>
            <a:r>
              <a:rPr lang="fr-FR" dirty="0">
                <a:latin typeface="+mj-lt"/>
              </a:rPr>
              <a:t>Persistance d’un flessum à 1 an post op: 15%</a:t>
            </a:r>
          </a:p>
          <a:p>
            <a:r>
              <a:rPr lang="fr-FR" dirty="0">
                <a:latin typeface="+mj-lt"/>
              </a:rPr>
              <a:t>Flexion moyenne à 1 an: 123°</a:t>
            </a:r>
          </a:p>
          <a:p>
            <a:r>
              <a:rPr lang="fr-FR" dirty="0">
                <a:latin typeface="+mj-lt"/>
              </a:rPr>
              <a:t>Pas de perte de correction ou autre changement radiologique à un an</a:t>
            </a:r>
          </a:p>
        </p:txBody>
      </p:sp>
      <p:pic>
        <p:nvPicPr>
          <p:cNvPr id="4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D9AA06E0-2950-EF48-A03A-0769D42D7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dicol | Hirslanden Clinique Bois-Cerf">
            <a:extLst>
              <a:ext uri="{FF2B5EF4-FFF2-40B4-BE49-F238E27FC236}">
                <a16:creationId xmlns:a16="http://schemas.microsoft.com/office/drawing/2014/main" id="{3520234E-DD3F-694B-8000-919848122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01BB509-95D6-D442-98B0-25A36D877216}"/>
              </a:ext>
            </a:extLst>
          </p:cNvPr>
          <p:cNvSpPr txBox="1">
            <a:spLocks/>
          </p:cNvSpPr>
          <p:nvPr/>
        </p:nvSpPr>
        <p:spPr>
          <a:xfrm>
            <a:off x="175260" y="166052"/>
            <a:ext cx="10515600" cy="514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7629C"/>
                </a:solidFill>
              </a:rPr>
              <a:t>Résultats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7CD723E-C90E-694A-B9A6-BDD7E1FD79EB}"/>
              </a:ext>
            </a:extLst>
          </p:cNvPr>
          <p:cNvCxnSpPr>
            <a:cxnSpLocks/>
          </p:cNvCxnSpPr>
          <p:nvPr/>
        </p:nvCxnSpPr>
        <p:spPr>
          <a:xfrm>
            <a:off x="300990" y="681037"/>
            <a:ext cx="11563350" cy="0"/>
          </a:xfrm>
          <a:prstGeom prst="line">
            <a:avLst/>
          </a:prstGeom>
          <a:ln>
            <a:solidFill>
              <a:srgbClr val="D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101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96393C-1F5D-8541-A7A9-2511E7421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" y="86550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PUC implantées chez des gens de plus en plus jeunes avec une demande élevée</a:t>
            </a:r>
          </a:p>
          <a:p>
            <a:endParaRPr lang="fr-FR" dirty="0">
              <a:latin typeface="+mj-lt"/>
            </a:endParaRPr>
          </a:p>
          <a:p>
            <a:r>
              <a:rPr lang="fr-FR" dirty="0">
                <a:latin typeface="+mj-lt"/>
              </a:rPr>
              <a:t>Intérêt de la PUC: qualité des résultats fonctionnels MAIS risque de reprise plus élevé que les PTG</a:t>
            </a:r>
          </a:p>
          <a:p>
            <a:r>
              <a:rPr lang="fr-FR" dirty="0">
                <a:latin typeface="+mj-lt"/>
              </a:rPr>
              <a:t>Nécessité de maintenir la qualité de ces résultats lors de la reprise</a:t>
            </a:r>
          </a:p>
          <a:p>
            <a:r>
              <a:rPr lang="fr-FR" dirty="0">
                <a:latin typeface="+mj-lt"/>
                <a:sym typeface="Wingdings" pitchFamily="2" charset="2"/>
              </a:rPr>
              <a:t></a:t>
            </a:r>
            <a:endParaRPr lang="fr-FR" dirty="0">
              <a:latin typeface="+mj-lt"/>
            </a:endParaRPr>
          </a:p>
          <a:p>
            <a:r>
              <a:rPr lang="fr-FR" dirty="0"/>
              <a:t>Chirurgie de révision doit être aussi économique (peu invasif, préservation du stock osseux, garder la cinématique du genou)</a:t>
            </a:r>
          </a:p>
          <a:p>
            <a:endParaRPr lang="fr-FR" dirty="0"/>
          </a:p>
          <a:p>
            <a:r>
              <a:rPr lang="fr-FR" dirty="0" err="1"/>
              <a:t>Ultracongruent</a:t>
            </a:r>
            <a:r>
              <a:rPr lang="fr-FR" dirty="0"/>
              <a:t> meilleurs résultats que PS ou prothèse de reprises</a:t>
            </a:r>
          </a:p>
          <a:p>
            <a:endParaRPr lang="fr-FR" dirty="0">
              <a:latin typeface="+mj-lt"/>
            </a:endParaRPr>
          </a:p>
          <a:p>
            <a:r>
              <a:rPr lang="fr-FR" dirty="0">
                <a:latin typeface="+mj-lt"/>
              </a:rPr>
              <a:t>Le ciment peut être une fausse sécurité: cimentation sur os scléreux /nécrotique </a:t>
            </a:r>
            <a:r>
              <a:rPr lang="fr-FR" dirty="0">
                <a:latin typeface="+mj-lt"/>
                <a:sym typeface="Wingdings" pitchFamily="2" charset="2"/>
              </a:rPr>
              <a:t> échec</a:t>
            </a:r>
            <a:endParaRPr lang="fr-FR" dirty="0">
              <a:latin typeface="+mj-lt"/>
            </a:endParaRPr>
          </a:p>
        </p:txBody>
      </p:sp>
      <p:pic>
        <p:nvPicPr>
          <p:cNvPr id="4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36260C83-E400-474E-9607-EB194325D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dicol | Hirslanden Clinique Bois-Cerf">
            <a:extLst>
              <a:ext uri="{FF2B5EF4-FFF2-40B4-BE49-F238E27FC236}">
                <a16:creationId xmlns:a16="http://schemas.microsoft.com/office/drawing/2014/main" id="{9B5E9C0D-AA68-514C-B080-BEF75AD6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B08C960-07CB-8D43-A967-55735B1F2049}"/>
              </a:ext>
            </a:extLst>
          </p:cNvPr>
          <p:cNvSpPr txBox="1">
            <a:spLocks/>
          </p:cNvSpPr>
          <p:nvPr/>
        </p:nvSpPr>
        <p:spPr>
          <a:xfrm>
            <a:off x="175260" y="166052"/>
            <a:ext cx="10515600" cy="514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7629C"/>
                </a:solidFill>
              </a:rPr>
              <a:t>Discussion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539A647-6DE7-EF4F-9D6A-7C884CF62889}"/>
              </a:ext>
            </a:extLst>
          </p:cNvPr>
          <p:cNvCxnSpPr>
            <a:cxnSpLocks/>
          </p:cNvCxnSpPr>
          <p:nvPr/>
        </p:nvCxnSpPr>
        <p:spPr>
          <a:xfrm>
            <a:off x="300990" y="681037"/>
            <a:ext cx="11563350" cy="0"/>
          </a:xfrm>
          <a:prstGeom prst="line">
            <a:avLst/>
          </a:prstGeom>
          <a:ln>
            <a:solidFill>
              <a:srgbClr val="D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14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9EF066-1C36-8445-869A-535651DC3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" y="888365"/>
            <a:ext cx="11563350" cy="4351338"/>
          </a:xfrm>
        </p:spPr>
        <p:txBody>
          <a:bodyPr>
            <a:normAutofit fontScale="85000" lnSpcReduction="20000"/>
          </a:bodyPr>
          <a:lstStyle/>
          <a:p>
            <a:r>
              <a:rPr lang="fr-FR" dirty="0">
                <a:latin typeface="+mj-lt"/>
              </a:rPr>
              <a:t>Avantages:</a:t>
            </a:r>
          </a:p>
          <a:p>
            <a:r>
              <a:rPr lang="fr-FR" dirty="0">
                <a:latin typeface="+mj-lt"/>
              </a:rPr>
              <a:t>Pas de descellements dans la </a:t>
            </a:r>
            <a:r>
              <a:rPr lang="fr-FR" b="1" dirty="0">
                <a:latin typeface="+mj-lt"/>
              </a:rPr>
              <a:t>série</a:t>
            </a:r>
          </a:p>
          <a:p>
            <a:r>
              <a:rPr lang="fr-FR" dirty="0"/>
              <a:t>Augments métalliques: assise asymétrique de la prothèse, moins favorable</a:t>
            </a:r>
          </a:p>
          <a:p>
            <a:r>
              <a:rPr lang="fr-FR" dirty="0"/>
              <a:t>Absence de contraintes rotatoires avec plateau mobile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Risque de complications faible, permet une 2</a:t>
            </a:r>
            <a:r>
              <a:rPr lang="fr-FR" baseline="30000" dirty="0"/>
              <a:t>ème</a:t>
            </a:r>
            <a:r>
              <a:rPr lang="fr-FR" dirty="0"/>
              <a:t> révision facilitée</a:t>
            </a:r>
          </a:p>
          <a:p>
            <a:r>
              <a:rPr lang="fr-FR" dirty="0">
                <a:latin typeface="+mj-lt"/>
              </a:rPr>
              <a:t>Quille: ancrage solide tibial sans ciment</a:t>
            </a:r>
          </a:p>
          <a:p>
            <a:pPr lvl="1"/>
            <a:r>
              <a:rPr lang="fr-FR" dirty="0">
                <a:latin typeface="+mj-lt"/>
              </a:rPr>
              <a:t>PTG ultra congruente sans ciment </a:t>
            </a:r>
            <a:r>
              <a:rPr lang="fr-FR" dirty="0">
                <a:latin typeface="+mj-lt"/>
                <a:sym typeface="Wingdings" pitchFamily="2" charset="2"/>
              </a:rPr>
              <a:t> scores fonctionnels élevés </a:t>
            </a:r>
          </a:p>
          <a:p>
            <a:pPr lvl="1"/>
            <a:r>
              <a:rPr lang="fr-FR" dirty="0">
                <a:latin typeface="+mj-lt"/>
                <a:sym typeface="Wingdings" pitchFamily="2" charset="2"/>
              </a:rPr>
              <a:t>Possibilité d’un alignement cinématique: adaptation au varus physiologique qui limite les résection osseuses</a:t>
            </a:r>
          </a:p>
          <a:p>
            <a:pPr lvl="1"/>
            <a:r>
              <a:rPr lang="fr-FR" dirty="0">
                <a:latin typeface="+mj-lt"/>
                <a:sym typeface="Wingdings" pitchFamily="2" charset="2"/>
              </a:rPr>
              <a:t>Technique contre indiquée seulement dans les fracture ou les pertes de substance osseuse majeure</a:t>
            </a:r>
          </a:p>
          <a:p>
            <a:pPr lvl="1"/>
            <a:endParaRPr lang="fr-FR" dirty="0">
              <a:latin typeface="+mj-lt"/>
              <a:sym typeface="Wingdings" pitchFamily="2" charset="2"/>
            </a:endParaRPr>
          </a:p>
          <a:p>
            <a:pPr lvl="1"/>
            <a:r>
              <a:rPr lang="fr-FR" dirty="0">
                <a:latin typeface="+mj-lt"/>
                <a:sym typeface="Wingdings" pitchFamily="2" charset="2"/>
              </a:rPr>
              <a:t>Résultats fonctionnels répondent aux attentes</a:t>
            </a:r>
          </a:p>
          <a:p>
            <a:pPr lvl="1"/>
            <a:r>
              <a:rPr lang="fr-FR" dirty="0">
                <a:sym typeface="Wingdings" pitchFamily="2" charset="2"/>
              </a:rPr>
              <a:t>Plus de 80% des révisions de PUC dans la période de la série</a:t>
            </a:r>
          </a:p>
          <a:p>
            <a:pPr lvl="1"/>
            <a:endParaRPr lang="fr-FR" dirty="0">
              <a:latin typeface="+mj-lt"/>
              <a:sym typeface="Wingdings" pitchFamily="2" charset="2"/>
            </a:endParaRPr>
          </a:p>
          <a:p>
            <a:pPr lvl="1"/>
            <a:endParaRPr lang="fr-FR" dirty="0">
              <a:latin typeface="+mj-lt"/>
            </a:endParaRPr>
          </a:p>
        </p:txBody>
      </p:sp>
      <p:pic>
        <p:nvPicPr>
          <p:cNvPr id="4" name="Picture 2" descr="Hirslanden Clinique Bois-Cerf - Directory Entry - Hello Switzerland">
            <a:extLst>
              <a:ext uri="{FF2B5EF4-FFF2-40B4-BE49-F238E27FC236}">
                <a16:creationId xmlns:a16="http://schemas.microsoft.com/office/drawing/2014/main" id="{41DD5813-565F-0245-A43C-E71E21F8C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92" y="5848318"/>
            <a:ext cx="1873367" cy="124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dicol | Hirslanden Clinique Bois-Cerf">
            <a:extLst>
              <a:ext uri="{FF2B5EF4-FFF2-40B4-BE49-F238E27FC236}">
                <a16:creationId xmlns:a16="http://schemas.microsoft.com/office/drawing/2014/main" id="{C9ADC42B-B8C0-F44C-B60B-78D8E77C9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6038056"/>
            <a:ext cx="1359326" cy="10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C728A7F-1DF3-504B-9DF9-79E5375979A0}"/>
              </a:ext>
            </a:extLst>
          </p:cNvPr>
          <p:cNvSpPr txBox="1">
            <a:spLocks/>
          </p:cNvSpPr>
          <p:nvPr/>
        </p:nvSpPr>
        <p:spPr>
          <a:xfrm>
            <a:off x="175260" y="166052"/>
            <a:ext cx="10515600" cy="514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7629C"/>
                </a:solidFill>
              </a:rPr>
              <a:t>Discussion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46F4457-0827-E748-A0B9-E95BE54CF3E3}"/>
              </a:ext>
            </a:extLst>
          </p:cNvPr>
          <p:cNvCxnSpPr>
            <a:cxnSpLocks/>
          </p:cNvCxnSpPr>
          <p:nvPr/>
        </p:nvCxnSpPr>
        <p:spPr>
          <a:xfrm>
            <a:off x="300990" y="681037"/>
            <a:ext cx="11563350" cy="0"/>
          </a:xfrm>
          <a:prstGeom prst="line">
            <a:avLst/>
          </a:prstGeom>
          <a:ln>
            <a:solidFill>
              <a:srgbClr val="D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7747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74612</TotalTime>
  <Words>608</Words>
  <Application>Microsoft Macintosh PowerPoint</Application>
  <PresentationFormat>Grand écran</PresentationFormat>
  <Paragraphs>68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 Unicode MS</vt:lpstr>
      <vt:lpstr>Arial</vt:lpstr>
      <vt:lpstr>Calibri</vt:lpstr>
      <vt:lpstr>Calibri Light</vt:lpstr>
      <vt:lpstr>Thème Office</vt:lpstr>
      <vt:lpstr>La reprise d’une prothèse uni-compartimentale (PUC) par prothèse totale du genou (PTG) non cimentée :  une solution alternative avantageuse</vt:lpstr>
      <vt:lpstr>Matériel et méthode</vt:lpstr>
      <vt:lpstr>Matériel et méthode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reprise d’une prothèse uni-compartimentale (PUC) par prothèse totale du genou (PTG) non cimentée : une solution alternative avantageuse</dc:title>
  <dc:creator>medecin2</dc:creator>
  <cp:lastModifiedBy>medecin2</cp:lastModifiedBy>
  <cp:revision>5</cp:revision>
  <dcterms:created xsi:type="dcterms:W3CDTF">2021-09-07T11:02:39Z</dcterms:created>
  <dcterms:modified xsi:type="dcterms:W3CDTF">2021-10-29T06:35:30Z</dcterms:modified>
</cp:coreProperties>
</file>